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8" r:id="rId2"/>
    <p:sldId id="257" r:id="rId3"/>
    <p:sldId id="259" r:id="rId4"/>
    <p:sldId id="261" r:id="rId5"/>
    <p:sldId id="262" r:id="rId6"/>
    <p:sldId id="263" r:id="rId7"/>
    <p:sldId id="264" r:id="rId8"/>
    <p:sldId id="256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47" d="100"/>
          <a:sy n="47" d="100"/>
        </p:scale>
        <p:origin x="78" y="14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hu-HU" sz="1200" b="1" i="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Az emberi fogyasztásra szánt víz minőségéről szóló, 1998. november 3-i  98/83/EK tanácsi irányelvnek való megfelelés az idő függvényében</a:t>
            </a:r>
            <a:endParaRPr lang="hu-HU" sz="120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Munka1!$B$1:$B$3</c:f>
              <c:strCache>
                <c:ptCount val="3"/>
                <c:pt idx="0">
                  <c:v>ivóvíz irányelvnek megfelelt</c:v>
                </c:pt>
                <c:pt idx="1">
                  <c:v>derogációs vízellátási területek</c:v>
                </c:pt>
                <c:pt idx="2">
                  <c:v>(db)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Munka1!$A$4:$A$29</c:f>
              <c:strCache>
                <c:ptCount val="26"/>
                <c:pt idx="0">
                  <c:v>2012. december 31.</c:v>
                </c:pt>
                <c:pt idx="1">
                  <c:v>2013. december 31.</c:v>
                </c:pt>
                <c:pt idx="2">
                  <c:v>2014. június 30.</c:v>
                </c:pt>
                <c:pt idx="3">
                  <c:v>2014. december 31.</c:v>
                </c:pt>
                <c:pt idx="4">
                  <c:v>2015. június 30.</c:v>
                </c:pt>
                <c:pt idx="5">
                  <c:v>2015. december 31.</c:v>
                </c:pt>
                <c:pt idx="6">
                  <c:v>2016. április 25.</c:v>
                </c:pt>
                <c:pt idx="7">
                  <c:v>2016. június 15.</c:v>
                </c:pt>
                <c:pt idx="8">
                  <c:v>2016. július 15.</c:v>
                </c:pt>
                <c:pt idx="9">
                  <c:v>2016. október 15.</c:v>
                </c:pt>
                <c:pt idx="10">
                  <c:v>2016. december 31.</c:v>
                </c:pt>
                <c:pt idx="11">
                  <c:v>2017. május 15.</c:v>
                </c:pt>
                <c:pt idx="12">
                  <c:v>2017. június 30.</c:v>
                </c:pt>
                <c:pt idx="13">
                  <c:v>2017. szeptember 30.</c:v>
                </c:pt>
                <c:pt idx="14">
                  <c:v>2017. december 31.</c:v>
                </c:pt>
                <c:pt idx="15">
                  <c:v>2018. március 31.</c:v>
                </c:pt>
                <c:pt idx="16">
                  <c:v>2018. június 30.</c:v>
                </c:pt>
                <c:pt idx="17">
                  <c:v>2018. december 31.</c:v>
                </c:pt>
                <c:pt idx="18">
                  <c:v>2019. június 30.</c:v>
                </c:pt>
                <c:pt idx="19">
                  <c:v>2019. december 31.</c:v>
                </c:pt>
                <c:pt idx="20">
                  <c:v>2020. június 30.</c:v>
                </c:pt>
                <c:pt idx="21">
                  <c:v>2020. december 31.</c:v>
                </c:pt>
                <c:pt idx="22">
                  <c:v>2021. június 30.</c:v>
                </c:pt>
                <c:pt idx="23">
                  <c:v>2021. december 31.</c:v>
                </c:pt>
                <c:pt idx="24">
                  <c:v>2022. június 30.</c:v>
                </c:pt>
                <c:pt idx="25">
                  <c:v>2022. december 31.</c:v>
                </c:pt>
              </c:strCache>
            </c:strRef>
          </c:cat>
          <c:val>
            <c:numRef>
              <c:f>Munka1!$B$4:$B$29</c:f>
              <c:numCache>
                <c:formatCode>General</c:formatCode>
                <c:ptCount val="26"/>
                <c:pt idx="0">
                  <c:v>76</c:v>
                </c:pt>
                <c:pt idx="1">
                  <c:v>186</c:v>
                </c:pt>
                <c:pt idx="2">
                  <c:v>186</c:v>
                </c:pt>
                <c:pt idx="3">
                  <c:v>186</c:v>
                </c:pt>
                <c:pt idx="4">
                  <c:v>186</c:v>
                </c:pt>
                <c:pt idx="5">
                  <c:v>231</c:v>
                </c:pt>
                <c:pt idx="6">
                  <c:v>269</c:v>
                </c:pt>
                <c:pt idx="7">
                  <c:v>290</c:v>
                </c:pt>
                <c:pt idx="8">
                  <c:v>309</c:v>
                </c:pt>
                <c:pt idx="9">
                  <c:v>312</c:v>
                </c:pt>
                <c:pt idx="10">
                  <c:v>315</c:v>
                </c:pt>
                <c:pt idx="11">
                  <c:v>331</c:v>
                </c:pt>
                <c:pt idx="12">
                  <c:v>337</c:v>
                </c:pt>
                <c:pt idx="13">
                  <c:v>344</c:v>
                </c:pt>
                <c:pt idx="14">
                  <c:v>346</c:v>
                </c:pt>
                <c:pt idx="15">
                  <c:v>349</c:v>
                </c:pt>
                <c:pt idx="16">
                  <c:v>349</c:v>
                </c:pt>
                <c:pt idx="17">
                  <c:v>349</c:v>
                </c:pt>
                <c:pt idx="18">
                  <c:v>350</c:v>
                </c:pt>
                <c:pt idx="19">
                  <c:v>351</c:v>
                </c:pt>
                <c:pt idx="20">
                  <c:v>352</c:v>
                </c:pt>
                <c:pt idx="21">
                  <c:v>355</c:v>
                </c:pt>
                <c:pt idx="22">
                  <c:v>355</c:v>
                </c:pt>
                <c:pt idx="23">
                  <c:v>354</c:v>
                </c:pt>
                <c:pt idx="24">
                  <c:v>354</c:v>
                </c:pt>
                <c:pt idx="25">
                  <c:v>354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D75-4E82-AB8A-1CC992630B74}"/>
            </c:ext>
          </c:extLst>
        </c:ser>
        <c:ser>
          <c:idx val="1"/>
          <c:order val="1"/>
          <c:tx>
            <c:strRef>
              <c:f>Munka1!$C$1:$C$3</c:f>
              <c:strCache>
                <c:ptCount val="3"/>
                <c:pt idx="0">
                  <c:v>ivóvíz irányelvnek nem megfelelt</c:v>
                </c:pt>
                <c:pt idx="1">
                  <c:v>derogációs vízellátási területek</c:v>
                </c:pt>
                <c:pt idx="2">
                  <c:v>(db)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 w="9525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Munka1!$A$4:$A$29</c:f>
              <c:strCache>
                <c:ptCount val="26"/>
                <c:pt idx="0">
                  <c:v>2012. december 31.</c:v>
                </c:pt>
                <c:pt idx="1">
                  <c:v>2013. december 31.</c:v>
                </c:pt>
                <c:pt idx="2">
                  <c:v>2014. június 30.</c:v>
                </c:pt>
                <c:pt idx="3">
                  <c:v>2014. december 31.</c:v>
                </c:pt>
                <c:pt idx="4">
                  <c:v>2015. június 30.</c:v>
                </c:pt>
                <c:pt idx="5">
                  <c:v>2015. december 31.</c:v>
                </c:pt>
                <c:pt idx="6">
                  <c:v>2016. április 25.</c:v>
                </c:pt>
                <c:pt idx="7">
                  <c:v>2016. június 15.</c:v>
                </c:pt>
                <c:pt idx="8">
                  <c:v>2016. július 15.</c:v>
                </c:pt>
                <c:pt idx="9">
                  <c:v>2016. október 15.</c:v>
                </c:pt>
                <c:pt idx="10">
                  <c:v>2016. december 31.</c:v>
                </c:pt>
                <c:pt idx="11">
                  <c:v>2017. május 15.</c:v>
                </c:pt>
                <c:pt idx="12">
                  <c:v>2017. június 30.</c:v>
                </c:pt>
                <c:pt idx="13">
                  <c:v>2017. szeptember 30.</c:v>
                </c:pt>
                <c:pt idx="14">
                  <c:v>2017. december 31.</c:v>
                </c:pt>
                <c:pt idx="15">
                  <c:v>2018. március 31.</c:v>
                </c:pt>
                <c:pt idx="16">
                  <c:v>2018. június 30.</c:v>
                </c:pt>
                <c:pt idx="17">
                  <c:v>2018. december 31.</c:v>
                </c:pt>
                <c:pt idx="18">
                  <c:v>2019. június 30.</c:v>
                </c:pt>
                <c:pt idx="19">
                  <c:v>2019. december 31.</c:v>
                </c:pt>
                <c:pt idx="20">
                  <c:v>2020. június 30.</c:v>
                </c:pt>
                <c:pt idx="21">
                  <c:v>2020. december 31.</c:v>
                </c:pt>
                <c:pt idx="22">
                  <c:v>2021. június 30.</c:v>
                </c:pt>
                <c:pt idx="23">
                  <c:v>2021. december 31.</c:v>
                </c:pt>
                <c:pt idx="24">
                  <c:v>2022. június 30.</c:v>
                </c:pt>
                <c:pt idx="25">
                  <c:v>2022. december 31.</c:v>
                </c:pt>
              </c:strCache>
            </c:strRef>
          </c:cat>
          <c:val>
            <c:numRef>
              <c:f>Munka1!$C$4:$C$29</c:f>
              <c:numCache>
                <c:formatCode>General</c:formatCode>
                <c:ptCount val="26"/>
                <c:pt idx="0">
                  <c:v>289</c:v>
                </c:pt>
                <c:pt idx="1">
                  <c:v>179</c:v>
                </c:pt>
                <c:pt idx="2">
                  <c:v>179</c:v>
                </c:pt>
                <c:pt idx="3">
                  <c:v>179</c:v>
                </c:pt>
                <c:pt idx="4">
                  <c:v>179</c:v>
                </c:pt>
                <c:pt idx="5">
                  <c:v>134</c:v>
                </c:pt>
                <c:pt idx="6">
                  <c:v>96</c:v>
                </c:pt>
                <c:pt idx="7">
                  <c:v>75</c:v>
                </c:pt>
                <c:pt idx="8">
                  <c:v>56</c:v>
                </c:pt>
                <c:pt idx="9">
                  <c:v>53</c:v>
                </c:pt>
                <c:pt idx="10">
                  <c:v>50</c:v>
                </c:pt>
                <c:pt idx="11">
                  <c:v>34</c:v>
                </c:pt>
                <c:pt idx="12">
                  <c:v>28</c:v>
                </c:pt>
                <c:pt idx="13">
                  <c:v>21</c:v>
                </c:pt>
                <c:pt idx="14">
                  <c:v>19</c:v>
                </c:pt>
                <c:pt idx="15">
                  <c:v>16</c:v>
                </c:pt>
                <c:pt idx="16">
                  <c:v>16</c:v>
                </c:pt>
                <c:pt idx="17">
                  <c:v>16</c:v>
                </c:pt>
                <c:pt idx="18">
                  <c:v>15</c:v>
                </c:pt>
                <c:pt idx="19">
                  <c:v>14</c:v>
                </c:pt>
                <c:pt idx="20">
                  <c:v>13</c:v>
                </c:pt>
                <c:pt idx="21">
                  <c:v>10</c:v>
                </c:pt>
                <c:pt idx="22">
                  <c:v>10</c:v>
                </c:pt>
                <c:pt idx="23">
                  <c:v>11</c:v>
                </c:pt>
                <c:pt idx="24">
                  <c:v>11</c:v>
                </c:pt>
                <c:pt idx="25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D75-4E82-AB8A-1CC992630B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7023512"/>
        <c:axId val="121063232"/>
      </c:lineChart>
      <c:catAx>
        <c:axId val="317023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121063232"/>
        <c:crosses val="autoZero"/>
        <c:auto val="1"/>
        <c:lblAlgn val="ctr"/>
        <c:lblOffset val="100"/>
        <c:noMultiLvlLbl val="0"/>
      </c:catAx>
      <c:valAx>
        <c:axId val="121063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317023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hu-HU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98A5F-1AC3-40F7-9636-3049DDF3C1B0}" type="datetimeFigureOut">
              <a:rPr lang="hu-HU" smtClean="0"/>
              <a:t>2023. 11. 07.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7F517-F2D7-461C-AC35-0F54EBBDF6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723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CF58CF98-D4D1-46EC-81A9-070A8C63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0C62FE4F-0FC4-482D-9B2D-CC8C69B25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95FE95C0-9DBA-4AE4-ABAA-8AA7F90B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604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9CBC935D-199C-4466-9A7F-6F0E29E81D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14E9EB25-3A48-4F3B-BC2F-D416F409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8F896DE7-39F2-41EB-9B3C-115BE6101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67785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ED031A70-5DCD-4A6C-A449-E90DA04A8E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D530A938-5BF4-4F68-8E44-75E13DCB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540DD37F-2007-47AB-ACCE-2D28942A9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0386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1777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E7FB7248-A80F-41A0-836A-F9075EECC6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46291E58-1371-46ED-96EB-83B54C1AC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9FED3814-563D-47F8-B9B8-2896CC71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6858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838200" y="6448710"/>
            <a:ext cx="2743200" cy="365125"/>
          </a:xfrm>
          <a:prstGeom prst="rect">
            <a:avLst/>
          </a:prstGeom>
        </p:spPr>
        <p:txBody>
          <a:bodyPr/>
          <a:lstStyle/>
          <a:p>
            <a:fld id="{089FE322-C6A9-473D-A5F3-6144C04C898A}" type="datetimeFigureOut">
              <a:rPr lang="hu-HU" smtClean="0"/>
              <a:t>2023. 11. 07.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038600" y="644871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610600" y="6448710"/>
            <a:ext cx="2743200" cy="365125"/>
          </a:xfrm>
          <a:prstGeom prst="rect">
            <a:avLst/>
          </a:prstGeom>
        </p:spPr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124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10" name="Dátum helye 3">
            <a:extLst>
              <a:ext uri="{FF2B5EF4-FFF2-40B4-BE49-F238E27FC236}">
                <a16:creationId xmlns:a16="http://schemas.microsoft.com/office/drawing/2014/main" id="{4D1AFF7C-631C-4556-BDB0-A9C7748FC4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11" name="Élőláb helye 4">
            <a:extLst>
              <a:ext uri="{FF2B5EF4-FFF2-40B4-BE49-F238E27FC236}">
                <a16:creationId xmlns:a16="http://schemas.microsoft.com/office/drawing/2014/main" id="{D1AF7E08-6646-4A12-9928-6EEF9EDD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2" name="Dia számának helye 5">
            <a:extLst>
              <a:ext uri="{FF2B5EF4-FFF2-40B4-BE49-F238E27FC236}">
                <a16:creationId xmlns:a16="http://schemas.microsoft.com/office/drawing/2014/main" id="{451EA8F4-75AF-4990-B37A-3A754D7F2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824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6" name="Dátum helye 3">
            <a:extLst>
              <a:ext uri="{FF2B5EF4-FFF2-40B4-BE49-F238E27FC236}">
                <a16:creationId xmlns:a16="http://schemas.microsoft.com/office/drawing/2014/main" id="{BA11F795-4447-4672-8A7D-E3FBE5B7AC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7" name="Élőláb helye 4">
            <a:extLst>
              <a:ext uri="{FF2B5EF4-FFF2-40B4-BE49-F238E27FC236}">
                <a16:creationId xmlns:a16="http://schemas.microsoft.com/office/drawing/2014/main" id="{634E6E2A-4FED-4A1D-ACFC-E81A2B1F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8" name="Dia számának helye 5">
            <a:extLst>
              <a:ext uri="{FF2B5EF4-FFF2-40B4-BE49-F238E27FC236}">
                <a16:creationId xmlns:a16="http://schemas.microsoft.com/office/drawing/2014/main" id="{35E533A9-3565-494F-9E21-9D094F7D1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9561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3">
            <a:extLst>
              <a:ext uri="{FF2B5EF4-FFF2-40B4-BE49-F238E27FC236}">
                <a16:creationId xmlns:a16="http://schemas.microsoft.com/office/drawing/2014/main" id="{75C8A42B-2A25-436F-BA04-C6EEC8744B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C4754CBA-794F-436E-9C11-57234AE7B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7" name="Dia számának helye 5">
            <a:extLst>
              <a:ext uri="{FF2B5EF4-FFF2-40B4-BE49-F238E27FC236}">
                <a16:creationId xmlns:a16="http://schemas.microsoft.com/office/drawing/2014/main" id="{F60CBC7B-63E9-4A0E-A050-7893BBD8F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4675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D012EEA9-2736-4101-98C2-8AA7A7E701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FE647E33-8423-4D6B-B330-87F16C5B2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CA27BFA0-6BFF-45BE-97DA-22A5CC256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3935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6189703D-5E2E-4D64-8CEC-66DFA11B1B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572F7F64-E8E4-43F4-AEA4-80FA15775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27CAE4AF-C961-42B4-B89A-71863888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9765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0BF256DA-1987-49D0-A228-104BE0A30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2023. 11. 07.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C2CC8B01-C818-48A3-A421-A9722FFB8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8D649A16-DC1E-4FDA-AA87-1F7A2ABD61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2610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ctrTitle"/>
          </p:nvPr>
        </p:nvSpPr>
        <p:spPr>
          <a:xfrm>
            <a:off x="1884648" y="1050100"/>
            <a:ext cx="8531832" cy="2691730"/>
          </a:xfrm>
        </p:spPr>
        <p:txBody>
          <a:bodyPr>
            <a:noAutofit/>
          </a:bodyPr>
          <a:lstStyle/>
          <a:p>
            <a:r>
              <a:rPr lang="hu-HU" sz="4400" b="1" dirty="0">
                <a:latin typeface="+mn-lt"/>
              </a:rPr>
              <a:t>Derogáció, átmeneti eltérés, küszöbértékfeltolás</a:t>
            </a:r>
            <a:endParaRPr lang="hu-HU" sz="4400" b="1" dirty="0">
              <a:latin typeface="+mn-lt"/>
            </a:endParaRPr>
          </a:p>
        </p:txBody>
      </p:sp>
      <p:sp>
        <p:nvSpPr>
          <p:cNvPr id="5" name="Alcím 2"/>
          <p:cNvSpPr>
            <a:spLocks noGrp="1"/>
          </p:cNvSpPr>
          <p:nvPr>
            <p:ph type="subTitle" idx="1"/>
          </p:nvPr>
        </p:nvSpPr>
        <p:spPr>
          <a:xfrm>
            <a:off x="2895600" y="5082548"/>
            <a:ext cx="6400800" cy="697632"/>
          </a:xfrm>
        </p:spPr>
        <p:txBody>
          <a:bodyPr>
            <a:noAutofit/>
          </a:bodyPr>
          <a:lstStyle/>
          <a:p>
            <a:r>
              <a:rPr lang="hu-HU" sz="2200" dirty="0">
                <a:solidFill>
                  <a:schemeClr val="bg1">
                    <a:lumMod val="65000"/>
                  </a:schemeClr>
                </a:solidFill>
              </a:rPr>
              <a:t>Bufa-Dőrr Zsuzsanna</a:t>
            </a:r>
          </a:p>
          <a:p>
            <a:r>
              <a:rPr lang="hu-HU" sz="2200" dirty="0">
                <a:solidFill>
                  <a:schemeClr val="bg1">
                    <a:lumMod val="65000"/>
                  </a:schemeClr>
                </a:solidFill>
              </a:rPr>
              <a:t>Közegészségügyi Laboratóriumi és Módszertani Főosztály, Vízhigiénés munkacsoport</a:t>
            </a:r>
            <a:endParaRPr lang="hu-HU" sz="22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6" name="Straight Connector 9"/>
          <p:cNvCxnSpPr/>
          <p:nvPr/>
        </p:nvCxnSpPr>
        <p:spPr>
          <a:xfrm flipV="1">
            <a:off x="1631504" y="3819510"/>
            <a:ext cx="8784976" cy="2743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921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313113" y="1215505"/>
            <a:ext cx="114133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2001.12.25. </a:t>
            </a:r>
          </a:p>
          <a:p>
            <a:r>
              <a:rPr lang="hu-HU" dirty="0"/>
              <a:t>	</a:t>
            </a:r>
            <a:r>
              <a:rPr lang="hu-HU" dirty="0" smtClean="0"/>
              <a:t>201/2001 (XII.25.) Kormányrendelet hatályba lépése</a:t>
            </a:r>
          </a:p>
          <a:p>
            <a:r>
              <a:rPr lang="hu-HU" dirty="0"/>
              <a:t>	</a:t>
            </a:r>
            <a:r>
              <a:rPr lang="hu-HU" dirty="0" smtClean="0"/>
              <a:t>Határértékek változása: arzén: 10µg/l, bór: 1,0 mg/l, fluorid: 1,5 mg/l</a:t>
            </a:r>
          </a:p>
          <a:p>
            <a:r>
              <a:rPr lang="hu-HU" dirty="0" smtClean="0"/>
              <a:t>	2012</a:t>
            </a:r>
            <a:r>
              <a:rPr lang="hu-HU" dirty="0"/>
              <a:t>. december 25-ig </a:t>
            </a:r>
            <a:r>
              <a:rPr lang="hu-HU" dirty="0" smtClean="0"/>
              <a:t>Európai Bizottság átmeneti határértéket engedélyezett – arzén: </a:t>
            </a:r>
            <a:r>
              <a:rPr lang="hu-HU" dirty="0"/>
              <a:t>20 µg/l, </a:t>
            </a:r>
            <a:r>
              <a:rPr lang="hu-HU" dirty="0" smtClean="0"/>
              <a:t>bór: </a:t>
            </a:r>
            <a:r>
              <a:rPr lang="hu-HU" dirty="0"/>
              <a:t>3 mg/l, </a:t>
            </a:r>
            <a:r>
              <a:rPr lang="hu-HU" dirty="0" smtClean="0"/>
              <a:t>	fluorid: 1,7 </a:t>
            </a:r>
            <a:r>
              <a:rPr lang="hu-HU" dirty="0"/>
              <a:t>mg/l </a:t>
            </a:r>
            <a:endParaRPr lang="hu-HU" dirty="0" smtClean="0"/>
          </a:p>
          <a:p>
            <a:pPr lvl="1"/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374073" y="399012"/>
            <a:ext cx="7730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/>
              <a:t>Egy kis történelem…..</a:t>
            </a:r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val="3128951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_f_as_terke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32" b="11852"/>
          <a:stretch>
            <a:fillRect/>
          </a:stretch>
        </p:blipFill>
        <p:spPr bwMode="auto">
          <a:xfrm>
            <a:off x="435956" y="1017996"/>
            <a:ext cx="5752407" cy="3446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églalap 4"/>
          <p:cNvSpPr/>
          <p:nvPr/>
        </p:nvSpPr>
        <p:spPr>
          <a:xfrm>
            <a:off x="277090" y="40327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Water Supply Zones with Boron and/or Fluoride and/or Arsenic Incompliance in Hungary, 2011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5811520" y="205473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Water Supply Zones with Arsenic Incompliance up to and above 20 </a:t>
            </a:r>
            <a:r>
              <a:rPr lang="en-US" dirty="0" err="1"/>
              <a:t>μg</a:t>
            </a:r>
            <a:r>
              <a:rPr lang="en-US" dirty="0"/>
              <a:t>/L in Hungary, 2011</a:t>
            </a:r>
            <a:endParaRPr lang="hu-HU" dirty="0"/>
          </a:p>
        </p:txBody>
      </p:sp>
      <p:pic>
        <p:nvPicPr>
          <p:cNvPr id="7" name="Picture 3" descr="as_terkep_uj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77" r="10555" b="22295"/>
          <a:stretch>
            <a:fillRect/>
          </a:stretch>
        </p:blipFill>
        <p:spPr bwMode="auto">
          <a:xfrm>
            <a:off x="6287597" y="2596559"/>
            <a:ext cx="5437043" cy="3463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5497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313113" y="1215505"/>
            <a:ext cx="1141337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2001.12.25.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kumimoji="0" lang="hu-H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201/2001 (XII.25.) Kormányrendelet hatályba lépése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kumimoji="0" lang="hu-H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Határértékek változása: arzén: 10µg/l, bór: 1,0 mg/l, fluorid: 1,5 mg/l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2012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december 25-ig </a:t>
            </a:r>
            <a:r>
              <a:rPr kumimoji="0" lang="hu-H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Európai Bizottság átmeneti határértéket engedélyezett – arzén: 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 µg/l, </a:t>
            </a:r>
            <a:r>
              <a:rPr kumimoji="0" lang="hu-H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bór: 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 mg/l, </a:t>
            </a:r>
            <a:r>
              <a:rPr kumimoji="0" lang="hu-H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fluorid: 1,7 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mg/l </a:t>
            </a:r>
            <a:endParaRPr kumimoji="0" lang="hu-HU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hu-HU" dirty="0">
                <a:solidFill>
                  <a:prstClr val="black"/>
                </a:solidFill>
              </a:rPr>
              <a:t>2012. május 30. 	</a:t>
            </a:r>
          </a:p>
          <a:p>
            <a:pPr lvl="0">
              <a:defRPr/>
            </a:pPr>
            <a:r>
              <a:rPr lang="hu-HU" dirty="0">
                <a:solidFill>
                  <a:prstClr val="black"/>
                </a:solidFill>
              </a:rPr>
              <a:t>	365 nem megfelelő vízminőségű település, további átmenti eltérés (derogáció) elutasítva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hu-HU" dirty="0">
                <a:solidFill>
                  <a:prstClr val="black"/>
                </a:solidFill>
              </a:rPr>
              <a:t>2013-2016. EU Pilot eljárás, féléves jelentés az </a:t>
            </a:r>
            <a:r>
              <a:rPr lang="hu-HU" dirty="0" err="1">
                <a:solidFill>
                  <a:prstClr val="black"/>
                </a:solidFill>
              </a:rPr>
              <a:t>előrehaladásról</a:t>
            </a:r>
            <a:r>
              <a:rPr lang="hu-HU" dirty="0">
                <a:solidFill>
                  <a:prstClr val="black"/>
                </a:solidFill>
              </a:rPr>
              <a:t>, intézkedésekről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hu-HU" dirty="0">
                <a:solidFill>
                  <a:prstClr val="black"/>
                </a:solidFill>
              </a:rPr>
              <a:t>2016.05.27. Kötelezettségszegési eljárás, negyedéves jelentés az </a:t>
            </a:r>
            <a:r>
              <a:rPr lang="hu-HU" dirty="0" err="1">
                <a:solidFill>
                  <a:prstClr val="black"/>
                </a:solidFill>
              </a:rPr>
              <a:t>előrehaladásról</a:t>
            </a:r>
            <a:r>
              <a:rPr lang="hu-HU" dirty="0">
                <a:solidFill>
                  <a:prstClr val="black"/>
                </a:solidFill>
              </a:rPr>
              <a:t>, intézkedésekről</a:t>
            </a:r>
          </a:p>
          <a:p>
            <a:pPr lvl="0">
              <a:defRPr/>
            </a:pPr>
            <a:endParaRPr lang="hu-HU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374073" y="399012"/>
            <a:ext cx="7730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Egy kis történelem…..</a:t>
            </a:r>
            <a:endParaRPr kumimoji="0" lang="hu-H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4665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1440" y="508554"/>
            <a:ext cx="408477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altLang="hu-H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Az Irányelvnek való megfelelés alakulása 2012-2022.</a:t>
            </a:r>
            <a:endParaRPr kumimoji="0" lang="hu-HU" altLang="hu-HU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altLang="hu-HU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7" name="Tartalom helye 3"/>
          <p:cNvGraphicFramePr>
            <a:graphicFrameLocks/>
          </p:cNvGraphicFramePr>
          <p:nvPr>
            <p:extLst/>
          </p:nvPr>
        </p:nvGraphicFramePr>
        <p:xfrm>
          <a:off x="743944" y="1035913"/>
          <a:ext cx="3937551" cy="4351345"/>
        </p:xfrm>
        <a:graphic>
          <a:graphicData uri="http://schemas.openxmlformats.org/drawingml/2006/table">
            <a:tbl>
              <a:tblPr firstRow="1" firstCol="1" bandRow="1"/>
              <a:tblGrid>
                <a:gridCol w="1174101">
                  <a:extLst>
                    <a:ext uri="{9D8B030D-6E8A-4147-A177-3AD203B41FA5}">
                      <a16:colId xmlns:a16="http://schemas.microsoft.com/office/drawing/2014/main" val="1549702121"/>
                    </a:ext>
                  </a:extLst>
                </a:gridCol>
                <a:gridCol w="1036659">
                  <a:extLst>
                    <a:ext uri="{9D8B030D-6E8A-4147-A177-3AD203B41FA5}">
                      <a16:colId xmlns:a16="http://schemas.microsoft.com/office/drawing/2014/main" val="4172703897"/>
                    </a:ext>
                  </a:extLst>
                </a:gridCol>
                <a:gridCol w="1036172">
                  <a:extLst>
                    <a:ext uri="{9D8B030D-6E8A-4147-A177-3AD203B41FA5}">
                      <a16:colId xmlns:a16="http://schemas.microsoft.com/office/drawing/2014/main" val="2153472318"/>
                    </a:ext>
                  </a:extLst>
                </a:gridCol>
                <a:gridCol w="690619">
                  <a:extLst>
                    <a:ext uri="{9D8B030D-6E8A-4147-A177-3AD203B41FA5}">
                      <a16:colId xmlns:a16="http://schemas.microsoft.com/office/drawing/2014/main" val="2364288851"/>
                    </a:ext>
                  </a:extLst>
                </a:gridCol>
              </a:tblGrid>
              <a:tr h="7018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referencia időpontok</a:t>
                      </a:r>
                    </a:p>
                  </a:txBody>
                  <a:tcPr marL="52637" marR="526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ivóvíz irányelvnek </a:t>
                      </a:r>
                      <a:r>
                        <a:rPr lang="hu-H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megfelelt</a:t>
                      </a:r>
                      <a:endParaRPr lang="hu-H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derogációs vízellátási területek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(db)</a:t>
                      </a:r>
                      <a:endParaRPr lang="hu-H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ivóvíz irányelvnek </a:t>
                      </a:r>
                      <a:r>
                        <a:rPr lang="hu-H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nem megfelelt</a:t>
                      </a:r>
                      <a:endParaRPr lang="hu-H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derogációs vízellátási területek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(db)</a:t>
                      </a:r>
                      <a:endParaRPr lang="hu-H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összesen (db)</a:t>
                      </a:r>
                      <a:endParaRPr lang="hu-H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637" marR="526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5670535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2012. december 31.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76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289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713526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2013. december 31.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186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179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5982624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2014. június 30.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186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179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3685818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2014. december 31.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186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179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131386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2015. június 30.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186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179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6104883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2015. december 31.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231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134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147474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2016. április 25.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269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7844361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2016. június 15.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290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459424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2016. július 15.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309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56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4889600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2016. október 15.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312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1746015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2016. december 31.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315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753843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2017. május 15.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331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125341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2017. június 30.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337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389760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2017. szeptember 30.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344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6551592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2017. december 31.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346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2949304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2018. március 31.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349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095405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2018. június 30.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349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1864293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2018. december 31.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349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5802258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2019. június 30.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350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445874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2019. december 31.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351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0201564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2020. június 30.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352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0572316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2020. december 31.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860484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2021. június 30.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814871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2021. december 31.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354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2375755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2022. június 30.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354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7860682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2022. december 31.</a:t>
                      </a:r>
                      <a:endParaRPr lang="hu-H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354</a:t>
                      </a:r>
                      <a:r>
                        <a:rPr lang="hu-HU" sz="9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</a:t>
                      </a:r>
                      <a:endParaRPr lang="hu-H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  <a:endParaRPr lang="hu-H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</a:t>
                      </a:r>
                      <a:endParaRPr lang="hu-H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21776"/>
                  </a:ext>
                </a:extLst>
              </a:tr>
            </a:tbl>
          </a:graphicData>
        </a:graphic>
      </p:graphicFrame>
      <p:graphicFrame>
        <p:nvGraphicFramePr>
          <p:cNvPr id="8" name="Diagram 7"/>
          <p:cNvGraphicFramePr/>
          <p:nvPr>
            <p:extLst/>
          </p:nvPr>
        </p:nvGraphicFramePr>
        <p:xfrm>
          <a:off x="5465589" y="271173"/>
          <a:ext cx="5965825" cy="3489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églalap 8"/>
          <p:cNvSpPr/>
          <p:nvPr/>
        </p:nvSpPr>
        <p:spPr>
          <a:xfrm>
            <a:off x="4918363" y="3964862"/>
            <a:ext cx="702702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Továbbra sem megfelelő: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„</a:t>
            </a:r>
            <a:r>
              <a:rPr kumimoji="0" lang="hu-H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Makó és térsége ivóvízminőség-javító Projekt” 10 vízellátási területet (Csanádpalota, Ferencszállás, Földeák, Kiszombor, Klárafalva, Makó, Maroslele, Óföldeák, Kövegy, Makó-Rákos</a:t>
            </a: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Székkutas </a:t>
            </a:r>
            <a:endParaRPr kumimoji="0" lang="hu-H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1331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22316" y="215496"/>
            <a:ext cx="7640782" cy="62408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latin typeface="+mn-lt"/>
              </a:rPr>
              <a:t>5/2023 (I.12.) Kormányrendelet – derogáció 21.§</a:t>
            </a:r>
            <a:endParaRPr lang="hu-HU" sz="2400" b="1" dirty="0"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9684" y="1119044"/>
            <a:ext cx="10515600" cy="5306694"/>
          </a:xfrm>
        </p:spPr>
        <p:txBody>
          <a:bodyPr>
            <a:normAutofit fontScale="92500" lnSpcReduction="20000"/>
          </a:bodyPr>
          <a:lstStyle/>
          <a:p>
            <a:r>
              <a:rPr lang="hu-HU" sz="2000" u="sng" dirty="0" smtClean="0"/>
              <a:t>Nagyon korlátozott </a:t>
            </a:r>
            <a:r>
              <a:rPr lang="hu-HU" sz="2000" dirty="0"/>
              <a:t>esetben </a:t>
            </a:r>
            <a:r>
              <a:rPr lang="hu-HU" sz="2000" dirty="0" smtClean="0"/>
              <a:t>engedélyezhető, ha a derogáció nem </a:t>
            </a:r>
            <a:r>
              <a:rPr lang="hu-HU" sz="2000" dirty="0"/>
              <a:t>jelent veszélyt az emberi egészségre, és az adott térségben az ivóvíz szolgáltatását más, észszerű módon nem lehet fenntartani</a:t>
            </a:r>
            <a:endParaRPr lang="hu-HU" sz="2000" dirty="0" smtClean="0"/>
          </a:p>
          <a:p>
            <a:pPr marL="0" indent="0">
              <a:buNone/>
            </a:pPr>
            <a:r>
              <a:rPr lang="hu-HU" sz="2000" dirty="0" smtClean="0"/>
              <a:t>	a</a:t>
            </a:r>
            <a:r>
              <a:rPr lang="hu-HU" sz="2000" dirty="0"/>
              <a:t>) </a:t>
            </a:r>
            <a:r>
              <a:rPr lang="hu-HU" sz="2000" dirty="0" smtClean="0"/>
              <a:t>vízgyűjtő </a:t>
            </a:r>
            <a:r>
              <a:rPr lang="hu-HU" sz="2000" dirty="0"/>
              <a:t>területen,</a:t>
            </a:r>
          </a:p>
          <a:p>
            <a:pPr marL="0" indent="0">
              <a:buNone/>
            </a:pPr>
            <a:r>
              <a:rPr lang="hu-HU" sz="2000" dirty="0" smtClean="0"/>
              <a:t>	b</a:t>
            </a:r>
            <a:r>
              <a:rPr lang="hu-HU" sz="2000" dirty="0"/>
              <a:t>) </a:t>
            </a:r>
            <a:r>
              <a:rPr lang="hu-HU" sz="2000" dirty="0" smtClean="0"/>
              <a:t>vízgyűjtő területen azonosított új </a:t>
            </a:r>
            <a:r>
              <a:rPr lang="hu-HU" sz="2000" dirty="0"/>
              <a:t>szennyező forrás, illetve újonnan vizsgált vagy észlelt </a:t>
            </a:r>
            <a:r>
              <a:rPr lang="hu-HU" sz="2000" dirty="0" smtClean="0"/>
              <a:t>	paraméter</a:t>
            </a:r>
            <a:endParaRPr lang="hu-HU" sz="2000" dirty="0"/>
          </a:p>
          <a:p>
            <a:pPr marL="0" indent="0">
              <a:buNone/>
            </a:pPr>
            <a:r>
              <a:rPr lang="hu-HU" sz="2000" dirty="0" smtClean="0"/>
              <a:t>	c</a:t>
            </a:r>
            <a:r>
              <a:rPr lang="hu-HU" sz="2000" dirty="0"/>
              <a:t>) </a:t>
            </a:r>
            <a:r>
              <a:rPr lang="hu-HU" sz="2000" dirty="0" smtClean="0"/>
              <a:t>vízgyűjtő </a:t>
            </a:r>
            <a:r>
              <a:rPr lang="hu-HU" sz="2000" dirty="0"/>
              <a:t>területén előre nem látott és kivételes </a:t>
            </a:r>
            <a:r>
              <a:rPr lang="hu-HU" sz="2000" dirty="0" smtClean="0"/>
              <a:t>körülmény, ami nem </a:t>
            </a:r>
            <a:r>
              <a:rPr lang="hu-HU" sz="2000" dirty="0"/>
              <a:t>hárítható el, vagy </a:t>
            </a:r>
            <a:r>
              <a:rPr lang="hu-HU" sz="2000" dirty="0" smtClean="0"/>
              <a:t>	az </a:t>
            </a:r>
            <a:r>
              <a:rPr lang="hu-HU" sz="2000" dirty="0"/>
              <a:t>elhárítás hosszabb időt vesz </a:t>
            </a:r>
            <a:r>
              <a:rPr lang="hu-HU" sz="2000" dirty="0" smtClean="0"/>
              <a:t>igénybe</a:t>
            </a:r>
          </a:p>
          <a:p>
            <a:r>
              <a:rPr lang="hu-HU" sz="2000" dirty="0" smtClean="0"/>
              <a:t>Ivóvízszolgáltató kérelmezi az NNGYK-</a:t>
            </a:r>
            <a:r>
              <a:rPr lang="hu-HU" sz="2000" dirty="0" err="1" smtClean="0"/>
              <a:t>tól</a:t>
            </a:r>
            <a:r>
              <a:rPr lang="hu-HU" sz="2000" dirty="0" smtClean="0"/>
              <a:t> – csak 1. melléklet 2. táblázat paraméterei</a:t>
            </a:r>
          </a:p>
          <a:p>
            <a:r>
              <a:rPr lang="hu-HU" sz="2000" dirty="0"/>
              <a:t>legfeljebb 3 évre kérhető, további 3 évre meghosszabbítható az Európai Bizottság engedélyével</a:t>
            </a:r>
          </a:p>
          <a:p>
            <a:r>
              <a:rPr lang="hu-HU" sz="2000" dirty="0" smtClean="0"/>
              <a:t>NNGYK </a:t>
            </a:r>
            <a:r>
              <a:rPr lang="hu-HU" sz="2000" dirty="0"/>
              <a:t>meghatározza: </a:t>
            </a:r>
            <a:r>
              <a:rPr lang="hu-HU" sz="2000" dirty="0" smtClean="0"/>
              <a:t>ideiglenes határérték, időtartam, felülvizsgálati követelmények, </a:t>
            </a:r>
            <a:r>
              <a:rPr lang="hu-HU" sz="2000" dirty="0"/>
              <a:t>intézkedési terv végrehajtásának követésére alkalmas, új </a:t>
            </a:r>
            <a:r>
              <a:rPr lang="hu-HU" sz="2000" dirty="0" err="1"/>
              <a:t>monitorozási</a:t>
            </a:r>
            <a:r>
              <a:rPr lang="hu-HU" sz="2000" dirty="0"/>
              <a:t> </a:t>
            </a:r>
            <a:r>
              <a:rPr lang="hu-HU" sz="2000" dirty="0" smtClean="0"/>
              <a:t>rendszer, </a:t>
            </a:r>
            <a:r>
              <a:rPr lang="hu-HU" sz="2000" dirty="0"/>
              <a:t>szükség szerint megnövelt </a:t>
            </a:r>
            <a:r>
              <a:rPr lang="hu-HU" sz="2000" dirty="0" err="1"/>
              <a:t>monitorozási</a:t>
            </a:r>
            <a:r>
              <a:rPr lang="hu-HU" sz="2000" dirty="0"/>
              <a:t> </a:t>
            </a:r>
            <a:r>
              <a:rPr lang="hu-HU" sz="2000" dirty="0" smtClean="0"/>
              <a:t>gyakorisággal</a:t>
            </a:r>
          </a:p>
          <a:p>
            <a:r>
              <a:rPr lang="hu-HU" sz="2000" dirty="0" smtClean="0"/>
              <a:t>30 napon belül megoldható probléma esetén nem kell kérelmezni</a:t>
            </a:r>
          </a:p>
          <a:p>
            <a:r>
              <a:rPr lang="hu-HU" sz="2000" dirty="0" smtClean="0"/>
              <a:t>Beállítás a HUMVI rendszerben:</a:t>
            </a:r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2000" dirty="0" smtClean="0"/>
              <a:t>- küszöbérték feltolás</a:t>
            </a:r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2000" dirty="0" smtClean="0"/>
              <a:t>- nem szükséges E100 folyamat indítása a határérték túllépés esetén</a:t>
            </a:r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2000" dirty="0" smtClean="0"/>
              <a:t>- kivizsgálás csak az ideiglenes határérték túllépése esetén szükséges</a:t>
            </a:r>
          </a:p>
          <a:p>
            <a:endParaRPr lang="hu-HU" sz="2000" dirty="0" smtClean="0"/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291346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22316" y="215496"/>
            <a:ext cx="7640782" cy="62408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latin typeface="+mn-lt"/>
              </a:rPr>
              <a:t>5/2023 (I.12.) Kormányrendelet – átmeneti eltérés 22.§</a:t>
            </a:r>
            <a:endParaRPr lang="hu-HU" sz="2400" b="1" dirty="0"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1495" y="894600"/>
            <a:ext cx="10515600" cy="5306694"/>
          </a:xfrm>
        </p:spPr>
        <p:txBody>
          <a:bodyPr>
            <a:normAutofit fontScale="92500" lnSpcReduction="20000"/>
          </a:bodyPr>
          <a:lstStyle/>
          <a:p>
            <a:r>
              <a:rPr lang="hu-HU" sz="2000" u="sng" dirty="0" smtClean="0"/>
              <a:t>nyersvíz eredetű indikátor paramétereknek való nem megfelelés esetén </a:t>
            </a:r>
            <a:r>
              <a:rPr lang="hu-HU" sz="2000" dirty="0" smtClean="0"/>
              <a:t>(1</a:t>
            </a:r>
            <a:r>
              <a:rPr lang="hu-HU" sz="2000" dirty="0"/>
              <a:t>. melléklet 3. és 4. táblázat</a:t>
            </a:r>
            <a:r>
              <a:rPr lang="hu-HU" sz="2000" dirty="0" smtClean="0"/>
              <a:t>), ha </a:t>
            </a:r>
            <a:r>
              <a:rPr lang="hu-HU" sz="2000" dirty="0"/>
              <a:t>nem jelent potenciális veszélyt az emberi egészségre, és </a:t>
            </a:r>
            <a:r>
              <a:rPr lang="hu-HU" sz="2000" dirty="0" smtClean="0"/>
              <a:t>az </a:t>
            </a:r>
            <a:r>
              <a:rPr lang="hu-HU" sz="2000" dirty="0"/>
              <a:t>adott térségben az ivóvízszolgáltatást más, észszerű módon nem lehet </a:t>
            </a:r>
            <a:r>
              <a:rPr lang="hu-HU" sz="2000" dirty="0" smtClean="0"/>
              <a:t>fenntartható</a:t>
            </a:r>
          </a:p>
          <a:p>
            <a:r>
              <a:rPr lang="hu-HU" sz="2000" dirty="0"/>
              <a:t>g</a:t>
            </a:r>
            <a:r>
              <a:rPr lang="hu-HU" sz="2000" dirty="0" smtClean="0"/>
              <a:t>yakorlatban: vas, mangán, összes keménység, nátrium paraméterek ha nincs alkalmas vízkezelés</a:t>
            </a:r>
          </a:p>
          <a:p>
            <a:r>
              <a:rPr lang="hu-HU" sz="2000" dirty="0"/>
              <a:t>i</a:t>
            </a:r>
            <a:r>
              <a:rPr lang="hu-HU" sz="2000" dirty="0" smtClean="0"/>
              <a:t>vóvízszolgáltató kérelmezi az illetékes népegészségügyi szervtől</a:t>
            </a:r>
          </a:p>
          <a:p>
            <a:r>
              <a:rPr lang="hu-HU" sz="2000" dirty="0" smtClean="0"/>
              <a:t>legfeljebb </a:t>
            </a:r>
            <a:r>
              <a:rPr lang="hu-HU" sz="2000" dirty="0"/>
              <a:t>3 évre kérhető, </a:t>
            </a:r>
            <a:r>
              <a:rPr lang="hu-HU" sz="2000" dirty="0" smtClean="0"/>
              <a:t>de a feltételek fennállása esetén meghosszabbítható; </a:t>
            </a:r>
          </a:p>
          <a:p>
            <a:r>
              <a:rPr lang="hu-HU" sz="2000" dirty="0"/>
              <a:t>a</a:t>
            </a:r>
            <a:r>
              <a:rPr lang="hu-HU" sz="2000" dirty="0" smtClean="0"/>
              <a:t>z ivóvízszolgáltató évente kell kérelmezze az engedély felülvizsgálatát</a:t>
            </a:r>
            <a:endParaRPr lang="hu-HU" sz="2000" dirty="0"/>
          </a:p>
          <a:p>
            <a:r>
              <a:rPr lang="hu-HU" sz="2000" dirty="0"/>
              <a:t>i</a:t>
            </a:r>
            <a:r>
              <a:rPr lang="hu-HU" sz="2000" dirty="0" smtClean="0"/>
              <a:t>lletékes népegészségügyi szerv  </a:t>
            </a:r>
            <a:r>
              <a:rPr lang="hu-HU" sz="2000" dirty="0"/>
              <a:t>meghatározza: </a:t>
            </a:r>
            <a:r>
              <a:rPr lang="hu-HU" sz="2000" dirty="0" smtClean="0"/>
              <a:t>ideiglenes parametrikus érték, időtartam, felülvizsgálati követelmények, intézkedési terv végrehajtásának követésére alkalmas, új </a:t>
            </a:r>
            <a:r>
              <a:rPr lang="hu-HU" sz="2000" dirty="0" err="1" smtClean="0"/>
              <a:t>monitorozási</a:t>
            </a:r>
            <a:r>
              <a:rPr lang="hu-HU" sz="2000" dirty="0" smtClean="0"/>
              <a:t> rendszer, szükség szerint megnövelt </a:t>
            </a:r>
            <a:r>
              <a:rPr lang="hu-HU" sz="2000" dirty="0" err="1" smtClean="0"/>
              <a:t>monitorozási</a:t>
            </a:r>
            <a:r>
              <a:rPr lang="hu-HU" sz="2000" dirty="0" smtClean="0"/>
              <a:t> gyakorisággal</a:t>
            </a:r>
          </a:p>
          <a:p>
            <a:r>
              <a:rPr lang="hu-HU" sz="2000" dirty="0"/>
              <a:t>illetékes népegészségügyi szerv </a:t>
            </a:r>
            <a:r>
              <a:rPr lang="hu-HU" sz="2000" dirty="0" smtClean="0"/>
              <a:t>beállítja az ideiglenes parametrikus értéket a HUMVI rendszerben</a:t>
            </a:r>
          </a:p>
          <a:p>
            <a:r>
              <a:rPr lang="hu-HU" sz="2000" dirty="0" smtClean="0"/>
              <a:t>30 napon belül megoldható probléma, vagy az illetékes népegészségügyi szerv által jelentéktelennek minősített probléma esetén nem kell kérelmezni</a:t>
            </a:r>
          </a:p>
          <a:p>
            <a:r>
              <a:rPr lang="hu-HU" sz="2000" dirty="0" smtClean="0"/>
              <a:t>Beállítás a HUMVI rendszerben:</a:t>
            </a:r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2000" dirty="0" smtClean="0"/>
              <a:t>- küszöbérték feltolás</a:t>
            </a:r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2000" dirty="0" smtClean="0"/>
              <a:t>- nem szükséges E100 folyamat indítása a parametrikus érték túllépés esetén</a:t>
            </a:r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2000" dirty="0" smtClean="0"/>
              <a:t>- kivizsgálás csak az ideiglenes parametrikus érték túllépése esetén szükséges</a:t>
            </a:r>
          </a:p>
          <a:p>
            <a:endParaRPr lang="hu-HU" sz="2000" dirty="0" smtClean="0"/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615039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ctrTitle"/>
          </p:nvPr>
        </p:nvSpPr>
        <p:spPr>
          <a:xfrm>
            <a:off x="1884648" y="1268760"/>
            <a:ext cx="7955768" cy="2691730"/>
          </a:xfrm>
        </p:spPr>
        <p:txBody>
          <a:bodyPr>
            <a:noAutofit/>
          </a:bodyPr>
          <a:lstStyle/>
          <a:p>
            <a:r>
              <a:rPr lang="hu-HU" sz="4400" b="1" dirty="0">
                <a:latin typeface="+mn-lt"/>
              </a:rPr>
              <a:t>Köszönöm a megtisztelő figyelmet!</a:t>
            </a:r>
          </a:p>
        </p:txBody>
      </p:sp>
      <p:sp>
        <p:nvSpPr>
          <p:cNvPr id="5" name="Alcím 2"/>
          <p:cNvSpPr>
            <a:spLocks noGrp="1"/>
          </p:cNvSpPr>
          <p:nvPr>
            <p:ph type="subTitle" idx="1"/>
          </p:nvPr>
        </p:nvSpPr>
        <p:spPr>
          <a:xfrm>
            <a:off x="2895600" y="5301208"/>
            <a:ext cx="6400800" cy="697632"/>
          </a:xfrm>
        </p:spPr>
        <p:txBody>
          <a:bodyPr>
            <a:normAutofit fontScale="70000" lnSpcReduction="20000"/>
          </a:bodyPr>
          <a:lstStyle/>
          <a:p>
            <a:r>
              <a:rPr lang="hu-HU" sz="3200" dirty="0">
                <a:solidFill>
                  <a:schemeClr val="bg1">
                    <a:lumMod val="65000"/>
                  </a:schemeClr>
                </a:solidFill>
              </a:rPr>
              <a:t>vizosztaly@nnk.gov.hu</a:t>
            </a:r>
          </a:p>
          <a:p>
            <a:r>
              <a:rPr lang="hu-HU" sz="3200" dirty="0">
                <a:solidFill>
                  <a:schemeClr val="bg1">
                    <a:lumMod val="65000"/>
                  </a:schemeClr>
                </a:solidFill>
              </a:rPr>
              <a:t>dorr.zsuzsanna@nnk.gov.hu</a:t>
            </a:r>
          </a:p>
          <a:p>
            <a:endParaRPr lang="hu-HU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019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556</Words>
  <Application>Microsoft Office PowerPoint</Application>
  <PresentationFormat>Szélesvásznú</PresentationFormat>
  <Paragraphs>166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Office-téma</vt:lpstr>
      <vt:lpstr>Derogáció, átmeneti eltérés, küszöbértékfeltolás</vt:lpstr>
      <vt:lpstr>PowerPoint-bemutató</vt:lpstr>
      <vt:lpstr>PowerPoint-bemutató</vt:lpstr>
      <vt:lpstr>PowerPoint-bemutató</vt:lpstr>
      <vt:lpstr>PowerPoint-bemutató</vt:lpstr>
      <vt:lpstr>5/2023 (I.12.) Kormányrendelet – derogáció 21.§</vt:lpstr>
      <vt:lpstr>5/2023 (I.12.) Kormányrendelet – átmeneti eltérés 22.§</vt:lpstr>
      <vt:lpstr>Köszönöm a megtisztelő figyelmet!</vt:lpstr>
    </vt:vector>
  </TitlesOfParts>
  <Company>NNK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CÍM</dc:title>
  <dc:creator>Barkovics Veronika</dc:creator>
  <cp:lastModifiedBy>Bufa-Dőrr Zsuzsanna</cp:lastModifiedBy>
  <cp:revision>17</cp:revision>
  <dcterms:created xsi:type="dcterms:W3CDTF">2021-01-14T13:13:42Z</dcterms:created>
  <dcterms:modified xsi:type="dcterms:W3CDTF">2023-11-07T15:46:04Z</dcterms:modified>
</cp:coreProperties>
</file>